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83" r:id="rId5"/>
    <p:sldId id="284" r:id="rId6"/>
    <p:sldId id="285" r:id="rId7"/>
    <p:sldId id="286" r:id="rId8"/>
    <p:sldId id="293" r:id="rId9"/>
    <p:sldId id="294" r:id="rId10"/>
    <p:sldId id="295" r:id="rId11"/>
    <p:sldId id="262" r:id="rId12"/>
    <p:sldId id="263" r:id="rId13"/>
    <p:sldId id="287" r:id="rId14"/>
    <p:sldId id="264" r:id="rId15"/>
    <p:sldId id="288" r:id="rId16"/>
    <p:sldId id="289" r:id="rId17"/>
    <p:sldId id="290" r:id="rId18"/>
    <p:sldId id="291" r:id="rId19"/>
  </p:sldIdLst>
  <p:sldSz cx="9144000" cy="6858000" type="screen4x3"/>
  <p:notesSz cx="6784975" cy="9906000"/>
  <p:defaultTex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5" autoAdjust="0"/>
    <p:restoredTop sz="89165" autoAdjust="0"/>
  </p:normalViewPr>
  <p:slideViewPr>
    <p:cSldViewPr>
      <p:cViewPr>
        <p:scale>
          <a:sx n="80" d="100"/>
          <a:sy n="80" d="100"/>
        </p:scale>
        <p:origin x="-2658" y="-52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576"/>
    </p:cViewPr>
  </p:sorterViewPr>
  <p:notesViewPr>
    <p:cSldViewPr>
      <p:cViewPr varScale="1">
        <p:scale>
          <a:sx n="64" d="100"/>
          <a:sy n="64" d="100"/>
        </p:scale>
        <p:origin x="-2964" y="-120"/>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vl1pPr>
          </a:lstStyle>
          <a:p>
            <a:fld id="{D119AB6B-84DC-4469-91CC-F7F8DBE7A8C1}" type="datetimeFigureOut">
              <a:rPr lang="en-GB" smtClean="0"/>
              <a:t>04/06/2015</a:t>
            </a:fld>
            <a:endParaRPr lang="en-GB"/>
          </a:p>
        </p:txBody>
      </p:sp>
      <p:sp>
        <p:nvSpPr>
          <p:cNvPr id="4" name="Footer Placeholder 3"/>
          <p:cNvSpPr>
            <a:spLocks noGrp="1"/>
          </p:cNvSpPr>
          <p:nvPr>
            <p:ph type="ftr" sz="quarter" idx="2"/>
          </p:nvPr>
        </p:nvSpPr>
        <p:spPr>
          <a:xfrm>
            <a:off x="0" y="9409113"/>
            <a:ext cx="29400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3338" y="9409113"/>
            <a:ext cx="2940050" cy="495300"/>
          </a:xfrm>
          <a:prstGeom prst="rect">
            <a:avLst/>
          </a:prstGeom>
        </p:spPr>
        <p:txBody>
          <a:bodyPr vert="horz" lIns="91440" tIns="45720" rIns="91440" bIns="45720" rtlCol="0" anchor="b"/>
          <a:lstStyle>
            <a:lvl1pPr algn="r">
              <a:defRPr sz="1200"/>
            </a:lvl1pPr>
          </a:lstStyle>
          <a:p>
            <a:fld id="{A400DA70-8C31-4CD5-A312-F444DDA1CF79}" type="slidenum">
              <a:rPr lang="en-GB" smtClean="0"/>
              <a:t>‹#›</a:t>
            </a:fld>
            <a:endParaRPr lang="en-GB"/>
          </a:p>
        </p:txBody>
      </p:sp>
    </p:spTree>
    <p:extLst>
      <p:ext uri="{BB962C8B-B14F-4D97-AF65-F5344CB8AC3E}">
        <p14:creationId xmlns:p14="http://schemas.microsoft.com/office/powerpoint/2010/main" val="4248740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7107" name="Rectangle 3"/>
          <p:cNvSpPr>
            <a:spLocks noGrp="1" noChangeArrowheads="1"/>
          </p:cNvSpPr>
          <p:nvPr>
            <p:ph type="dt" idx="1"/>
          </p:nvPr>
        </p:nvSpPr>
        <p:spPr bwMode="auto">
          <a:xfrm>
            <a:off x="3843338"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7108" name="Rectangle 4"/>
          <p:cNvSpPr>
            <a:spLocks noGrp="1" noRot="1" noChangeAspect="1" noChangeArrowheads="1" noTextEdit="1"/>
          </p:cNvSpPr>
          <p:nvPr>
            <p:ph type="sldImg" idx="2"/>
          </p:nvPr>
        </p:nvSpPr>
        <p:spPr bwMode="auto">
          <a:xfrm>
            <a:off x="915988"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77863" y="4705350"/>
            <a:ext cx="54292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110" name="Rectangle 6"/>
          <p:cNvSpPr>
            <a:spLocks noGrp="1" noChangeArrowheads="1"/>
          </p:cNvSpPr>
          <p:nvPr>
            <p:ph type="ftr" sz="quarter" idx="4"/>
          </p:nvPr>
        </p:nvSpPr>
        <p:spPr bwMode="auto">
          <a:xfrm>
            <a:off x="0" y="9409113"/>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7111" name="Rectangle 7"/>
          <p:cNvSpPr>
            <a:spLocks noGrp="1" noChangeArrowheads="1"/>
          </p:cNvSpPr>
          <p:nvPr>
            <p:ph type="sldNum" sz="quarter" idx="5"/>
          </p:nvPr>
        </p:nvSpPr>
        <p:spPr bwMode="auto">
          <a:xfrm>
            <a:off x="3843338" y="9409113"/>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CCF0A9B-D1E7-4C2E-AF74-76F20902FC5B}" type="slidenum">
              <a:rPr lang="en-GB"/>
              <a:pPr/>
              <a:t>‹#›</a:t>
            </a:fld>
            <a:endParaRPr lang="en-GB"/>
          </a:p>
        </p:txBody>
      </p:sp>
    </p:spTree>
    <p:extLst>
      <p:ext uri="{BB962C8B-B14F-4D97-AF65-F5344CB8AC3E}">
        <p14:creationId xmlns:p14="http://schemas.microsoft.com/office/powerpoint/2010/main" val="3990408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46655-9B09-4C86-820A-335036F200E4}" type="slidenum">
              <a:rPr lang="en-GB"/>
              <a:pPr/>
              <a:t>1</a:t>
            </a:fld>
            <a:endParaRPr lang="en-GB"/>
          </a:p>
        </p:txBody>
      </p:sp>
      <p:sp>
        <p:nvSpPr>
          <p:cNvPr id="69634" name="Rectangle 2"/>
          <p:cNvSpPr>
            <a:spLocks noGrp="1" noRot="1" noChangeAspect="1" noChangeArrowheads="1" noTextEdit="1"/>
          </p:cNvSpPr>
          <p:nvPr>
            <p:ph type="sldImg"/>
          </p:nvPr>
        </p:nvSpPr>
        <p:spPr>
          <a:xfrm>
            <a:off x="915988" y="742950"/>
            <a:ext cx="4953000" cy="3714750"/>
          </a:xfrm>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091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10</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In</a:t>
            </a:r>
            <a:r>
              <a:rPr lang="en-GB" baseline="0" dirty="0" smtClean="0"/>
              <a:t> 2014, a burglar in Minnesota was caught after he logged into his Facebook account on the home’s PC and forgot to log out.</a:t>
            </a:r>
            <a:endParaRPr lang="en-GB" dirty="0"/>
          </a:p>
        </p:txBody>
      </p:sp>
    </p:spTree>
    <p:extLst>
      <p:ext uri="{BB962C8B-B14F-4D97-AF65-F5344CB8AC3E}">
        <p14:creationId xmlns:p14="http://schemas.microsoft.com/office/powerpoint/2010/main" val="229219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0E88C-A846-455E-94BB-7C2B344AA2E6}" type="slidenum">
              <a:rPr lang="en-GB"/>
              <a:pPr/>
              <a:t>11</a:t>
            </a:fld>
            <a:endParaRPr lang="en-GB"/>
          </a:p>
        </p:txBody>
      </p:sp>
      <p:sp>
        <p:nvSpPr>
          <p:cNvPr id="70658" name="Rectangle 2"/>
          <p:cNvSpPr>
            <a:spLocks noGrp="1" noRot="1" noChangeAspect="1" noChangeArrowheads="1" noTextEdit="1"/>
          </p:cNvSpPr>
          <p:nvPr>
            <p:ph type="sldImg"/>
          </p:nvPr>
        </p:nvSpPr>
        <p:spPr>
          <a:xfrm>
            <a:off x="915988" y="742950"/>
            <a:ext cx="4953000" cy="3714750"/>
          </a:xfrm>
          <a:ln/>
        </p:spPr>
      </p:sp>
      <p:sp>
        <p:nvSpPr>
          <p:cNvPr id="70659" name="Rectangle 3"/>
          <p:cNvSpPr>
            <a:spLocks noGrp="1" noChangeArrowheads="1"/>
          </p:cNvSpPr>
          <p:nvPr>
            <p:ph type="body" idx="1"/>
          </p:nvPr>
        </p:nvSpPr>
        <p:spPr/>
        <p:txBody>
          <a:bodyPr/>
          <a:lstStyle/>
          <a:p>
            <a:r>
              <a:rPr lang="en-US" dirty="0" smtClean="0"/>
              <a:t>Did you</a:t>
            </a:r>
            <a:r>
              <a:rPr lang="en-US" baseline="0" dirty="0" smtClean="0"/>
              <a:t> know that at least one British university monitors Facebook to gain evidence about pranks and poor </a:t>
            </a:r>
            <a:r>
              <a:rPr lang="en-US" baseline="0" dirty="0" err="1" smtClean="0"/>
              <a:t>behaviour</a:t>
            </a:r>
            <a:r>
              <a:rPr lang="en-US" baseline="0" dirty="0" smtClean="0"/>
              <a:t> by their students?</a:t>
            </a:r>
            <a:endParaRPr lang="en-US" dirty="0"/>
          </a:p>
        </p:txBody>
      </p:sp>
    </p:spTree>
    <p:extLst>
      <p:ext uri="{BB962C8B-B14F-4D97-AF65-F5344CB8AC3E}">
        <p14:creationId xmlns:p14="http://schemas.microsoft.com/office/powerpoint/2010/main" val="427552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FA24-9CE1-41BB-909F-D6A286291FD2}" type="slidenum">
              <a:rPr lang="en-GB"/>
              <a:pPr/>
              <a:t>12</a:t>
            </a:fld>
            <a:endParaRPr lang="en-GB"/>
          </a:p>
        </p:txBody>
      </p:sp>
      <p:sp>
        <p:nvSpPr>
          <p:cNvPr id="71682" name="Rectangle 2"/>
          <p:cNvSpPr>
            <a:spLocks noGrp="1" noRot="1" noChangeAspect="1" noChangeArrowheads="1" noTextEdit="1"/>
          </p:cNvSpPr>
          <p:nvPr>
            <p:ph type="sldImg"/>
          </p:nvPr>
        </p:nvSpPr>
        <p:spPr>
          <a:xfrm>
            <a:off x="915988" y="742950"/>
            <a:ext cx="4953000" cy="3714750"/>
          </a:xfrm>
          <a:ln/>
        </p:spPr>
      </p:sp>
      <p:sp>
        <p:nvSpPr>
          <p:cNvPr id="71683" name="Rectangle 3"/>
          <p:cNvSpPr>
            <a:spLocks noGrp="1" noChangeArrowheads="1"/>
          </p:cNvSpPr>
          <p:nvPr>
            <p:ph type="body" idx="1"/>
          </p:nvPr>
        </p:nvSpPr>
        <p:spPr/>
        <p:txBody>
          <a:bodyPr/>
          <a:lstStyle/>
          <a:p>
            <a:r>
              <a:rPr lang="en-US" dirty="0" smtClean="0"/>
              <a:t>Did you know that</a:t>
            </a:r>
            <a:r>
              <a:rPr lang="en-US" baseline="0" dirty="0" smtClean="0"/>
              <a:t> before many employers interview people, they often search social networking sites to find out what the candidate is really like?</a:t>
            </a:r>
            <a:endParaRPr lang="en-US" dirty="0"/>
          </a:p>
        </p:txBody>
      </p:sp>
    </p:spTree>
    <p:extLst>
      <p:ext uri="{BB962C8B-B14F-4D97-AF65-F5344CB8AC3E}">
        <p14:creationId xmlns:p14="http://schemas.microsoft.com/office/powerpoint/2010/main" val="277337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FA24-9CE1-41BB-909F-D6A286291FD2}" type="slidenum">
              <a:rPr lang="en-GB"/>
              <a:pPr/>
              <a:t>13</a:t>
            </a:fld>
            <a:endParaRPr lang="en-GB"/>
          </a:p>
        </p:txBody>
      </p:sp>
      <p:sp>
        <p:nvSpPr>
          <p:cNvPr id="71682" name="Rectangle 2"/>
          <p:cNvSpPr>
            <a:spLocks noGrp="1" noRot="1" noChangeAspect="1" noChangeArrowheads="1" noTextEdit="1"/>
          </p:cNvSpPr>
          <p:nvPr>
            <p:ph type="sldImg"/>
          </p:nvPr>
        </p:nvSpPr>
        <p:spPr>
          <a:xfrm>
            <a:off x="915988" y="742950"/>
            <a:ext cx="4953000" cy="3714750"/>
          </a:xfrm>
          <a:ln/>
        </p:spPr>
      </p:sp>
      <p:sp>
        <p:nvSpPr>
          <p:cNvPr id="71683" name="Rectangle 3"/>
          <p:cNvSpPr>
            <a:spLocks noGrp="1" noChangeArrowheads="1"/>
          </p:cNvSpPr>
          <p:nvPr>
            <p:ph type="body" idx="1"/>
          </p:nvPr>
        </p:nvSpPr>
        <p:spPr/>
        <p:txBody>
          <a:bodyPr/>
          <a:lstStyle/>
          <a:p>
            <a:r>
              <a:rPr lang="en-GB" sz="1200" b="0" i="0" kern="1200" dirty="0" smtClean="0">
                <a:solidFill>
                  <a:schemeClr val="tx1"/>
                </a:solidFill>
                <a:effectLst/>
                <a:latin typeface="Arial" charset="0"/>
                <a:ea typeface="+mn-ea"/>
                <a:cs typeface="+mn-cs"/>
              </a:rPr>
              <a:t>This Telegraph article</a:t>
            </a:r>
            <a:r>
              <a:rPr lang="en-GB" sz="1200" b="0" i="0" kern="1200" baseline="0" dirty="0" smtClean="0">
                <a:solidFill>
                  <a:schemeClr val="tx1"/>
                </a:solidFill>
                <a:effectLst/>
                <a:latin typeface="Arial" charset="0"/>
                <a:ea typeface="+mn-ea"/>
                <a:cs typeface="+mn-cs"/>
              </a:rPr>
              <a:t> showed that b</a:t>
            </a:r>
            <a:r>
              <a:rPr lang="en-GB" sz="1200" b="0" i="0" kern="1200" dirty="0" smtClean="0">
                <a:solidFill>
                  <a:schemeClr val="tx1"/>
                </a:solidFill>
                <a:effectLst/>
                <a:latin typeface="Arial" charset="0"/>
                <a:ea typeface="+mn-ea"/>
                <a:cs typeface="+mn-cs"/>
              </a:rPr>
              <a:t>osses are now using the popular social networking site as a tool to double check how likely it would be that their new worker would:</a:t>
            </a:r>
          </a:p>
          <a:p>
            <a:pPr marL="171450" indent="-171450">
              <a:buFont typeface="Arial" panose="020B0604020202020204" pitchFamily="34" charset="0"/>
              <a:buChar char="•"/>
            </a:pPr>
            <a:r>
              <a:rPr lang="en-GB" sz="1200" b="0" i="0" kern="1200" dirty="0" smtClean="0">
                <a:solidFill>
                  <a:schemeClr val="tx1"/>
                </a:solidFill>
                <a:effectLst/>
                <a:latin typeface="Arial" charset="0"/>
                <a:ea typeface="+mn-ea"/>
                <a:cs typeface="+mn-cs"/>
              </a:rPr>
              <a:t>take a sick day for being </a:t>
            </a:r>
            <a:r>
              <a:rPr lang="en-GB" sz="1200" b="0" i="0" kern="1200" dirty="0" err="1" smtClean="0">
                <a:solidFill>
                  <a:schemeClr val="tx1"/>
                </a:solidFill>
                <a:effectLst/>
                <a:latin typeface="Arial" charset="0"/>
                <a:ea typeface="+mn-ea"/>
                <a:cs typeface="+mn-cs"/>
              </a:rPr>
              <a:t>hungover</a:t>
            </a:r>
            <a:r>
              <a:rPr lang="en-GB" sz="1200" b="0" i="0" kern="1200" dirty="0" smtClean="0">
                <a:solidFill>
                  <a:schemeClr val="tx1"/>
                </a:solidFill>
                <a:effectLst/>
                <a:latin typeface="Arial" charset="0"/>
                <a:ea typeface="+mn-ea"/>
                <a:cs typeface="+mn-cs"/>
              </a:rPr>
              <a:t> </a:t>
            </a:r>
            <a:r>
              <a:rPr lang="en-GB" sz="1200" b="0" i="0" kern="1200" dirty="0" err="1" smtClean="0">
                <a:solidFill>
                  <a:schemeClr val="tx1"/>
                </a:solidFill>
                <a:effectLst/>
                <a:latin typeface="Arial" charset="0"/>
                <a:ea typeface="+mn-ea"/>
                <a:cs typeface="+mn-cs"/>
              </a:rPr>
              <a:t>etc</a:t>
            </a:r>
            <a:endParaRPr lang="en-GB" sz="1200" b="0" i="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endParaRPr lang="en-GB" sz="1200" b="0" i="0" kern="120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Employers</a:t>
            </a:r>
            <a:r>
              <a:rPr lang="en-GB" sz="1200" b="0" i="0" kern="1200" baseline="0" dirty="0" smtClean="0">
                <a:solidFill>
                  <a:schemeClr val="tx1"/>
                </a:solidFill>
                <a:effectLst/>
                <a:latin typeface="Arial" charset="0"/>
                <a:ea typeface="+mn-ea"/>
                <a:cs typeface="+mn-cs"/>
              </a:rPr>
              <a:t> also checked to see if potential employees were </a:t>
            </a:r>
            <a:r>
              <a:rPr lang="en-GB" sz="1200" b="0" i="0" kern="1200" dirty="0" smtClean="0">
                <a:solidFill>
                  <a:schemeClr val="tx1"/>
                </a:solidFill>
                <a:effectLst/>
                <a:latin typeface="Arial" charset="0"/>
                <a:ea typeface="+mn-ea"/>
                <a:cs typeface="+mn-cs"/>
              </a:rPr>
              <a:t>lying about their qualifications, with employers checking their Facebook pages to see if their online details matched their CV.</a:t>
            </a:r>
          </a:p>
          <a:p>
            <a:pPr marL="171450" indent="-171450">
              <a:buFont typeface="Arial" panose="020B0604020202020204" pitchFamily="34" charset="0"/>
              <a:buChar char="•"/>
            </a:pPr>
            <a:r>
              <a:rPr lang="en-GB" sz="1200" b="0" i="0" kern="1200" dirty="0" smtClean="0">
                <a:solidFill>
                  <a:schemeClr val="tx1"/>
                </a:solidFill>
                <a:effectLst/>
                <a:latin typeface="Arial" charset="0"/>
                <a:ea typeface="+mn-ea"/>
                <a:cs typeface="+mn-cs"/>
              </a:rPr>
              <a:t>One in 10 were knocked back for boasting about drinking</a:t>
            </a:r>
            <a:r>
              <a:rPr lang="en-GB" sz="1200" b="0" i="0" kern="1200" baseline="0" dirty="0" smtClean="0">
                <a:solidFill>
                  <a:schemeClr val="tx1"/>
                </a:solidFill>
                <a:effectLst/>
                <a:latin typeface="Arial" charset="0"/>
                <a:ea typeface="+mn-ea"/>
                <a:cs typeface="+mn-cs"/>
              </a:rPr>
              <a:t> </a:t>
            </a:r>
            <a:r>
              <a:rPr lang="en-GB" sz="1200" b="0" i="0" kern="1200" dirty="0" smtClean="0">
                <a:solidFill>
                  <a:schemeClr val="tx1"/>
                </a:solidFill>
                <a:effectLst/>
                <a:latin typeface="Arial" charset="0"/>
                <a:ea typeface="+mn-ea"/>
                <a:cs typeface="+mn-cs"/>
              </a:rPr>
              <a:t>online, 13 per cent </a:t>
            </a:r>
            <a:r>
              <a:rPr lang="en-GB" sz="1200" b="0" i="0" kern="1200" smtClean="0">
                <a:solidFill>
                  <a:schemeClr val="tx1"/>
                </a:solidFill>
                <a:effectLst/>
                <a:latin typeface="Arial" charset="0"/>
                <a:ea typeface="+mn-ea"/>
                <a:cs typeface="+mn-cs"/>
              </a:rPr>
              <a:t>were refused for </a:t>
            </a:r>
            <a:r>
              <a:rPr lang="en-GB" sz="1200" b="0" i="0" kern="1200" dirty="0" smtClean="0">
                <a:solidFill>
                  <a:schemeClr val="tx1"/>
                </a:solidFill>
                <a:effectLst/>
                <a:latin typeface="Arial" charset="0"/>
                <a:ea typeface="+mn-ea"/>
                <a:cs typeface="+mn-cs"/>
              </a:rPr>
              <a:t>making racist comments and nine per cent were overlooked for placing inappropriate photos on their Facebook page.</a:t>
            </a:r>
          </a:p>
          <a:p>
            <a:pPr marL="171450" indent="-171450">
              <a:buFont typeface="Arial" panose="020B0604020202020204" pitchFamily="34" charset="0"/>
              <a:buChar char="•"/>
            </a:pPr>
            <a:r>
              <a:rPr lang="en-GB" sz="1200" b="0" i="0" kern="1200" dirty="0" smtClean="0">
                <a:solidFill>
                  <a:schemeClr val="tx1"/>
                </a:solidFill>
                <a:effectLst/>
                <a:latin typeface="Arial" charset="0"/>
                <a:ea typeface="+mn-ea"/>
                <a:cs typeface="+mn-cs"/>
              </a:rPr>
              <a:t>the biggest online mistake that job seekers made was lying about their qualifications but having their real academic record available for all to see on line.</a:t>
            </a:r>
            <a:r>
              <a:rPr lang="en-GB" sz="1200" b="0" i="0" kern="1200" baseline="0" dirty="0" smtClean="0">
                <a:solidFill>
                  <a:schemeClr val="tx1"/>
                </a:solidFill>
                <a:effectLst/>
                <a:latin typeface="Arial" charset="0"/>
                <a:ea typeface="+mn-ea"/>
                <a:cs typeface="+mn-cs"/>
              </a:rPr>
              <a:t> </a:t>
            </a:r>
            <a:r>
              <a:rPr lang="en-GB" sz="1200" b="0" i="0" kern="1200" dirty="0" smtClean="0">
                <a:solidFill>
                  <a:schemeClr val="tx1"/>
                </a:solidFill>
                <a:effectLst/>
                <a:latin typeface="Arial" charset="0"/>
                <a:ea typeface="+mn-ea"/>
                <a:cs typeface="+mn-cs"/>
              </a:rPr>
              <a:t>There were 38 per cent of job seekers knocked back for boosting up their qualifications on their resume and then getting caught on Facebook.</a:t>
            </a:r>
          </a:p>
          <a:p>
            <a:endParaRPr lang="en-US" dirty="0"/>
          </a:p>
        </p:txBody>
      </p:sp>
    </p:spTree>
    <p:extLst>
      <p:ext uri="{BB962C8B-B14F-4D97-AF65-F5344CB8AC3E}">
        <p14:creationId xmlns:p14="http://schemas.microsoft.com/office/powerpoint/2010/main" val="279548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3EC54-361B-4C69-9DC8-25A287EF724E}" type="slidenum">
              <a:rPr lang="en-GB"/>
              <a:pPr/>
              <a:t>14</a:t>
            </a:fld>
            <a:endParaRPr lang="en-GB"/>
          </a:p>
        </p:txBody>
      </p:sp>
      <p:sp>
        <p:nvSpPr>
          <p:cNvPr id="72706" name="Rectangle 2"/>
          <p:cNvSpPr>
            <a:spLocks noGrp="1" noRot="1" noChangeAspect="1" noChangeArrowheads="1" noTextEdit="1"/>
          </p:cNvSpPr>
          <p:nvPr>
            <p:ph type="sldImg"/>
          </p:nvPr>
        </p:nvSpPr>
        <p:spPr>
          <a:xfrm>
            <a:off x="915988" y="742950"/>
            <a:ext cx="4953000" cy="3714750"/>
          </a:xfrm>
          <a:ln/>
        </p:spPr>
      </p:sp>
      <p:sp>
        <p:nvSpPr>
          <p:cNvPr id="72707" name="Rectangle 3"/>
          <p:cNvSpPr>
            <a:spLocks noGrp="1" noChangeArrowheads="1"/>
          </p:cNvSpPr>
          <p:nvPr>
            <p:ph type="body" idx="1"/>
          </p:nvPr>
        </p:nvSpPr>
        <p:spPr/>
        <p:txBody>
          <a:bodyPr/>
          <a:lstStyle/>
          <a:p>
            <a:r>
              <a:rPr lang="en-US" dirty="0" smtClean="0"/>
              <a:t>When asked</a:t>
            </a:r>
            <a:r>
              <a:rPr lang="en-US" baseline="0" dirty="0" smtClean="0"/>
              <a:t> for advice about posting online </a:t>
            </a:r>
            <a:r>
              <a:rPr lang="en-GB" sz="1200" b="0" i="0" kern="1200" dirty="0" smtClean="0">
                <a:solidFill>
                  <a:schemeClr val="tx1"/>
                </a:solidFill>
                <a:effectLst/>
                <a:latin typeface="Arial" charset="0"/>
                <a:ea typeface="+mn-ea"/>
                <a:cs typeface="+mn-cs"/>
              </a:rPr>
              <a:t>Career Builder president Farhan </a:t>
            </a:r>
            <a:r>
              <a:rPr lang="en-GB" sz="1200" b="0" i="0" kern="1200" dirty="0" err="1" smtClean="0">
                <a:solidFill>
                  <a:schemeClr val="tx1"/>
                </a:solidFill>
                <a:effectLst/>
                <a:latin typeface="Arial" charset="0"/>
                <a:ea typeface="+mn-ea"/>
                <a:cs typeface="+mn-cs"/>
              </a:rPr>
              <a:t>Yasin</a:t>
            </a:r>
            <a:r>
              <a:rPr lang="en-GB" sz="1200" b="0" i="0" kern="1200" dirty="0" smtClean="0">
                <a:solidFill>
                  <a:schemeClr val="tx1"/>
                </a:solidFill>
                <a:effectLst/>
                <a:latin typeface="Arial" charset="0"/>
                <a:ea typeface="+mn-ea"/>
                <a:cs typeface="+mn-cs"/>
              </a:rPr>
              <a:t> said “Don't forget others can see your friends, so be selective about who you accept as friends. Monitor comments made by others and consider using the block comments feature or set your profile to private so only designated friends can view it."</a:t>
            </a:r>
            <a:endParaRPr lang="en-US" dirty="0"/>
          </a:p>
        </p:txBody>
      </p:sp>
    </p:spTree>
    <p:extLst>
      <p:ext uri="{BB962C8B-B14F-4D97-AF65-F5344CB8AC3E}">
        <p14:creationId xmlns:p14="http://schemas.microsoft.com/office/powerpoint/2010/main" val="85010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3EC54-361B-4C69-9DC8-25A287EF724E}" type="slidenum">
              <a:rPr lang="en-GB"/>
              <a:pPr/>
              <a:t>15</a:t>
            </a:fld>
            <a:endParaRPr lang="en-GB"/>
          </a:p>
        </p:txBody>
      </p:sp>
      <p:sp>
        <p:nvSpPr>
          <p:cNvPr id="72706" name="Rectangle 2"/>
          <p:cNvSpPr>
            <a:spLocks noGrp="1" noRot="1" noChangeAspect="1" noChangeArrowheads="1" noTextEdit="1"/>
          </p:cNvSpPr>
          <p:nvPr>
            <p:ph type="sldImg"/>
          </p:nvPr>
        </p:nvSpPr>
        <p:spPr>
          <a:xfrm>
            <a:off x="915988" y="742950"/>
            <a:ext cx="4953000" cy="3714750"/>
          </a:xfrm>
          <a:ln/>
        </p:spPr>
      </p:sp>
      <p:sp>
        <p:nvSpPr>
          <p:cNvPr id="72707" name="Rectangle 3"/>
          <p:cNvSpPr>
            <a:spLocks noGrp="1" noChangeArrowheads="1"/>
          </p:cNvSpPr>
          <p:nvPr>
            <p:ph type="body" idx="1"/>
          </p:nvPr>
        </p:nvSpPr>
        <p:spPr/>
        <p:txBody>
          <a:bodyPr/>
          <a:lstStyle/>
          <a:p>
            <a:r>
              <a:rPr lang="en-US" dirty="0" smtClean="0"/>
              <a:t>Some key tips for keeping your information as secure as possible on Facebook are:</a:t>
            </a:r>
            <a:endParaRPr lang="en-US" dirty="0"/>
          </a:p>
        </p:txBody>
      </p:sp>
    </p:spTree>
    <p:extLst>
      <p:ext uri="{BB962C8B-B14F-4D97-AF65-F5344CB8AC3E}">
        <p14:creationId xmlns:p14="http://schemas.microsoft.com/office/powerpoint/2010/main" val="362864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FA24-9CE1-41BB-909F-D6A286291FD2}" type="slidenum">
              <a:rPr lang="en-GB"/>
              <a:pPr/>
              <a:t>16</a:t>
            </a:fld>
            <a:endParaRPr lang="en-GB"/>
          </a:p>
        </p:txBody>
      </p:sp>
      <p:sp>
        <p:nvSpPr>
          <p:cNvPr id="71682" name="Rectangle 2"/>
          <p:cNvSpPr>
            <a:spLocks noGrp="1" noRot="1" noChangeAspect="1" noChangeArrowheads="1" noTextEdit="1"/>
          </p:cNvSpPr>
          <p:nvPr>
            <p:ph type="sldImg"/>
          </p:nvPr>
        </p:nvSpPr>
        <p:spPr>
          <a:xfrm>
            <a:off x="915988" y="742950"/>
            <a:ext cx="4953000" cy="3714750"/>
          </a:xfrm>
          <a:ln/>
        </p:spPr>
      </p:sp>
      <p:sp>
        <p:nvSpPr>
          <p:cNvPr id="71683" name="Rectangle 3"/>
          <p:cNvSpPr>
            <a:spLocks noGrp="1" noChangeArrowheads="1"/>
          </p:cNvSpPr>
          <p:nvPr>
            <p:ph type="body" idx="1"/>
          </p:nvPr>
        </p:nvSpPr>
        <p:spPr/>
        <p:txBody>
          <a:bodyPr/>
          <a:lstStyle/>
          <a:p>
            <a:r>
              <a:rPr lang="en-US" dirty="0" smtClean="0"/>
              <a:t>Ensure</a:t>
            </a:r>
            <a:r>
              <a:rPr lang="en-US" baseline="0" dirty="0" smtClean="0"/>
              <a:t> that your Privacy settings are set appropriately. </a:t>
            </a:r>
          </a:p>
          <a:p>
            <a:endParaRPr lang="en-US" baseline="0" dirty="0" smtClean="0"/>
          </a:p>
          <a:p>
            <a:r>
              <a:rPr lang="en-US" baseline="0" dirty="0" smtClean="0"/>
              <a:t>You can choose who can see your account so ensure that you have chosen either ‘Only Me’ or ‘Friends’ which should prevent others from seeing your account. </a:t>
            </a:r>
          </a:p>
          <a:p>
            <a:endParaRPr lang="en-US" baseline="0" dirty="0" smtClean="0"/>
          </a:p>
          <a:p>
            <a:r>
              <a:rPr lang="en-US" baseline="0" dirty="0" smtClean="0"/>
              <a:t>You can also ensure that search engines cannot find your account if your name is typed into it which can limit who can access your account. </a:t>
            </a:r>
            <a:endParaRPr lang="en-US" dirty="0"/>
          </a:p>
        </p:txBody>
      </p:sp>
    </p:spTree>
    <p:extLst>
      <p:ext uri="{BB962C8B-B14F-4D97-AF65-F5344CB8AC3E}">
        <p14:creationId xmlns:p14="http://schemas.microsoft.com/office/powerpoint/2010/main" val="303043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EFA24-9CE1-41BB-909F-D6A286291FD2}" type="slidenum">
              <a:rPr lang="en-GB"/>
              <a:pPr/>
              <a:t>17</a:t>
            </a:fld>
            <a:endParaRPr lang="en-GB"/>
          </a:p>
        </p:txBody>
      </p:sp>
      <p:sp>
        <p:nvSpPr>
          <p:cNvPr id="71682" name="Rectangle 2"/>
          <p:cNvSpPr>
            <a:spLocks noGrp="1" noRot="1" noChangeAspect="1" noChangeArrowheads="1" noTextEdit="1"/>
          </p:cNvSpPr>
          <p:nvPr>
            <p:ph type="sldImg"/>
          </p:nvPr>
        </p:nvSpPr>
        <p:spPr>
          <a:xfrm>
            <a:off x="915988" y="742950"/>
            <a:ext cx="4953000" cy="3714750"/>
          </a:xfrm>
          <a:ln/>
        </p:spPr>
      </p:sp>
      <p:sp>
        <p:nvSpPr>
          <p:cNvPr id="71683" name="Rectangle 3"/>
          <p:cNvSpPr>
            <a:spLocks noGrp="1" noChangeArrowheads="1"/>
          </p:cNvSpPr>
          <p:nvPr>
            <p:ph type="body" idx="1"/>
          </p:nvPr>
        </p:nvSpPr>
        <p:spPr/>
        <p:txBody>
          <a:bodyPr/>
          <a:lstStyle/>
          <a:p>
            <a:r>
              <a:rPr lang="en-US" baseline="0" dirty="0" smtClean="0"/>
              <a:t>You can set your account so that items cannot be posted to your account without your permission therefore preventing inappropriate photos </a:t>
            </a:r>
            <a:r>
              <a:rPr lang="en-US" baseline="0" dirty="0" err="1" smtClean="0"/>
              <a:t>etc</a:t>
            </a:r>
            <a:r>
              <a:rPr lang="en-US" baseline="0" dirty="0" smtClean="0"/>
              <a:t> being shown to others. This can ensure that only positive things appear on your account.</a:t>
            </a:r>
            <a:endParaRPr lang="en-US" dirty="0"/>
          </a:p>
        </p:txBody>
      </p:sp>
    </p:spTree>
    <p:extLst>
      <p:ext uri="{BB962C8B-B14F-4D97-AF65-F5344CB8AC3E}">
        <p14:creationId xmlns:p14="http://schemas.microsoft.com/office/powerpoint/2010/main" val="199420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0E88C-A846-455E-94BB-7C2B344AA2E6}" type="slidenum">
              <a:rPr lang="en-GB"/>
              <a:pPr/>
              <a:t>18</a:t>
            </a:fld>
            <a:endParaRPr lang="en-GB"/>
          </a:p>
        </p:txBody>
      </p:sp>
      <p:sp>
        <p:nvSpPr>
          <p:cNvPr id="70658" name="Rectangle 2"/>
          <p:cNvSpPr>
            <a:spLocks noGrp="1" noRot="1" noChangeAspect="1" noChangeArrowheads="1" noTextEdit="1"/>
          </p:cNvSpPr>
          <p:nvPr>
            <p:ph type="sldImg"/>
          </p:nvPr>
        </p:nvSpPr>
        <p:spPr>
          <a:xfrm>
            <a:off x="915988" y="742950"/>
            <a:ext cx="4953000" cy="3714750"/>
          </a:xfrm>
          <a:ln/>
        </p:spPr>
      </p:sp>
      <p:sp>
        <p:nvSpPr>
          <p:cNvPr id="70659" name="Rectangle 3"/>
          <p:cNvSpPr>
            <a:spLocks noGrp="1" noChangeArrowheads="1"/>
          </p:cNvSpPr>
          <p:nvPr>
            <p:ph type="body" idx="1"/>
          </p:nvPr>
        </p:nvSpPr>
        <p:spPr/>
        <p:txBody>
          <a:bodyPr/>
          <a:lstStyle/>
          <a:p>
            <a:r>
              <a:rPr lang="en-US" dirty="0" smtClean="0"/>
              <a:t>Finally…</a:t>
            </a:r>
            <a:endParaRPr lang="en-US" dirty="0"/>
          </a:p>
        </p:txBody>
      </p:sp>
    </p:spTree>
    <p:extLst>
      <p:ext uri="{BB962C8B-B14F-4D97-AF65-F5344CB8AC3E}">
        <p14:creationId xmlns:p14="http://schemas.microsoft.com/office/powerpoint/2010/main" val="141117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B3777-5816-4203-A66C-A0B07C485805}" type="slidenum">
              <a:rPr lang="en-GB"/>
              <a:pPr/>
              <a:t>2</a:t>
            </a:fld>
            <a:endParaRPr lang="en-GB"/>
          </a:p>
        </p:txBody>
      </p:sp>
      <p:sp>
        <p:nvSpPr>
          <p:cNvPr id="48130" name="Rectangle 2"/>
          <p:cNvSpPr>
            <a:spLocks noGrp="1" noRot="1" noChangeAspect="1" noChangeArrowheads="1" noTextEdit="1"/>
          </p:cNvSpPr>
          <p:nvPr>
            <p:ph type="sldImg"/>
          </p:nvPr>
        </p:nvSpPr>
        <p:spPr>
          <a:xfrm>
            <a:off x="800100" y="344488"/>
            <a:ext cx="4953000" cy="3714750"/>
          </a:xfrm>
          <a:ln/>
        </p:spPr>
      </p:sp>
      <p:sp>
        <p:nvSpPr>
          <p:cNvPr id="48131" name="Rectangle 3"/>
          <p:cNvSpPr>
            <a:spLocks noGrp="1" noChangeArrowheads="1"/>
          </p:cNvSpPr>
          <p:nvPr>
            <p:ph type="body" idx="1"/>
          </p:nvPr>
        </p:nvSpPr>
        <p:spPr/>
        <p:txBody>
          <a:bodyPr/>
          <a:lstStyle/>
          <a:p>
            <a:r>
              <a:rPr lang="en-GB" dirty="0">
                <a:solidFill>
                  <a:schemeClr val="bg1"/>
                </a:solidFill>
              </a:rPr>
              <a:t>This morning the ICT department are happy to have the opportunity to remind you of the dangers of online social </a:t>
            </a:r>
            <a:r>
              <a:rPr lang="en-GB" dirty="0" smtClean="0">
                <a:solidFill>
                  <a:schemeClr val="bg1"/>
                </a:solidFill>
              </a:rPr>
              <a:t>networking, primarily</a:t>
            </a:r>
            <a:r>
              <a:rPr lang="en-GB" baseline="0" dirty="0" smtClean="0">
                <a:solidFill>
                  <a:schemeClr val="bg1"/>
                </a:solidFill>
              </a:rPr>
              <a:t> regarding the use of Facebook</a:t>
            </a:r>
            <a:r>
              <a:rPr lang="en-GB" dirty="0" smtClean="0">
                <a:solidFill>
                  <a:schemeClr val="bg1"/>
                </a:solidFill>
              </a:rPr>
              <a:t>. </a:t>
            </a:r>
          </a:p>
          <a:p>
            <a:endParaRPr lang="en-GB" dirty="0">
              <a:solidFill>
                <a:schemeClr val="bg1"/>
              </a:solidFill>
            </a:endParaRPr>
          </a:p>
          <a:p>
            <a:r>
              <a:rPr lang="en-GB" dirty="0">
                <a:solidFill>
                  <a:schemeClr val="bg1"/>
                </a:solidFill>
              </a:rPr>
              <a:t>Many of you will have your own page on a social networking site such as </a:t>
            </a:r>
            <a:r>
              <a:rPr lang="en-GB" dirty="0" smtClean="0">
                <a:solidFill>
                  <a:schemeClr val="bg1"/>
                </a:solidFill>
              </a:rPr>
              <a:t>Twitter,</a:t>
            </a:r>
            <a:r>
              <a:rPr lang="en-GB" baseline="0" dirty="0" smtClean="0">
                <a:solidFill>
                  <a:schemeClr val="bg1"/>
                </a:solidFill>
              </a:rPr>
              <a:t> </a:t>
            </a:r>
            <a:r>
              <a:rPr lang="en-GB" baseline="0" dirty="0" err="1" smtClean="0">
                <a:solidFill>
                  <a:schemeClr val="bg1"/>
                </a:solidFill>
              </a:rPr>
              <a:t>Instagram</a:t>
            </a:r>
            <a:r>
              <a:rPr lang="en-GB" dirty="0" smtClean="0">
                <a:solidFill>
                  <a:schemeClr val="bg1"/>
                </a:solidFill>
              </a:rPr>
              <a:t> </a:t>
            </a:r>
            <a:r>
              <a:rPr lang="en-GB" dirty="0">
                <a:solidFill>
                  <a:schemeClr val="bg1"/>
                </a:solidFill>
              </a:rPr>
              <a:t>or Facebook.  These sites are a great way to make new friends and keep in contact with old friends.  Most of the things that you post are harmless and won’t cause you any problems, but some of you have pictures of yourself and your friends and personal information you wouldn’t want strangers to know or see. </a:t>
            </a:r>
          </a:p>
          <a:p>
            <a:endParaRPr lang="en-GB" dirty="0"/>
          </a:p>
        </p:txBody>
      </p:sp>
    </p:spTree>
    <p:extLst>
      <p:ext uri="{BB962C8B-B14F-4D97-AF65-F5344CB8AC3E}">
        <p14:creationId xmlns:p14="http://schemas.microsoft.com/office/powerpoint/2010/main" val="17370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B8630-0AB7-4267-91E6-1E2BC9A7E230}" type="slidenum">
              <a:rPr lang="en-GB"/>
              <a:pPr/>
              <a:t>3</a:t>
            </a:fld>
            <a:endParaRPr lang="en-GB"/>
          </a:p>
        </p:txBody>
      </p:sp>
      <p:sp>
        <p:nvSpPr>
          <p:cNvPr id="49154" name="Rectangle 2"/>
          <p:cNvSpPr>
            <a:spLocks noGrp="1" noRot="1" noChangeAspect="1" noChangeArrowheads="1" noTextEdit="1"/>
          </p:cNvSpPr>
          <p:nvPr>
            <p:ph type="sldImg"/>
          </p:nvPr>
        </p:nvSpPr>
        <p:spPr>
          <a:xfrm>
            <a:off x="915988" y="742950"/>
            <a:ext cx="4953000" cy="3714750"/>
          </a:xfrm>
          <a:ln/>
        </p:spPr>
      </p:sp>
      <p:sp>
        <p:nvSpPr>
          <p:cNvPr id="49155" name="Rectangle 3"/>
          <p:cNvSpPr>
            <a:spLocks noGrp="1" noChangeArrowheads="1"/>
          </p:cNvSpPr>
          <p:nvPr>
            <p:ph type="body" idx="1"/>
          </p:nvPr>
        </p:nvSpPr>
        <p:spPr/>
        <p:txBody>
          <a:bodyPr/>
          <a:lstStyle/>
          <a:p>
            <a:r>
              <a:rPr lang="en-GB" dirty="0">
                <a:solidFill>
                  <a:schemeClr val="bg1"/>
                </a:solidFill>
              </a:rPr>
              <a:t>But you can just delete your information if you change your mind later, can’t you?  Well maybe it isn’t that easy as one student  found out when he tried unsuccessfully over 50 times to get details removed from his page.</a:t>
            </a:r>
          </a:p>
          <a:p>
            <a:endParaRPr lang="en-GB" dirty="0">
              <a:solidFill>
                <a:schemeClr val="bg1"/>
              </a:solidFill>
            </a:endParaRPr>
          </a:p>
          <a:p>
            <a:r>
              <a:rPr lang="en-GB" dirty="0">
                <a:solidFill>
                  <a:schemeClr val="bg1"/>
                </a:solidFill>
              </a:rPr>
              <a:t>It is very important you know how to be safe online and even if you’ve made your page private some people will still be able to access it and remember you have no control over what your friends do with things copied from your site. What happens when friends fall out? What happens if someone finds out your password?</a:t>
            </a:r>
          </a:p>
        </p:txBody>
      </p:sp>
    </p:spTree>
    <p:extLst>
      <p:ext uri="{BB962C8B-B14F-4D97-AF65-F5344CB8AC3E}">
        <p14:creationId xmlns:p14="http://schemas.microsoft.com/office/powerpoint/2010/main" val="281112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4</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Some facts about</a:t>
            </a:r>
            <a:r>
              <a:rPr lang="en-GB" baseline="0" dirty="0" smtClean="0"/>
              <a:t> Facebook. Facebook tracks which sites you visit, even after you have signed out.</a:t>
            </a:r>
            <a:endParaRPr lang="en-GB" dirty="0"/>
          </a:p>
        </p:txBody>
      </p:sp>
    </p:spTree>
    <p:extLst>
      <p:ext uri="{BB962C8B-B14F-4D97-AF65-F5344CB8AC3E}">
        <p14:creationId xmlns:p14="http://schemas.microsoft.com/office/powerpoint/2010/main" val="273472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5</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Smartphone</a:t>
            </a:r>
            <a:r>
              <a:rPr lang="en-GB" baseline="0" dirty="0" smtClean="0"/>
              <a:t> users check Facebook 14 times a day.</a:t>
            </a:r>
            <a:endParaRPr lang="en-GB" dirty="0"/>
          </a:p>
        </p:txBody>
      </p:sp>
    </p:spTree>
    <p:extLst>
      <p:ext uri="{BB962C8B-B14F-4D97-AF65-F5344CB8AC3E}">
        <p14:creationId xmlns:p14="http://schemas.microsoft.com/office/powerpoint/2010/main" val="78053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6</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8.7% of Facebook</a:t>
            </a:r>
            <a:r>
              <a:rPr lang="en-GB" baseline="0" dirty="0" smtClean="0"/>
              <a:t> users are fake.</a:t>
            </a:r>
            <a:endParaRPr lang="en-GB" dirty="0"/>
          </a:p>
        </p:txBody>
      </p:sp>
    </p:spTree>
    <p:extLst>
      <p:ext uri="{BB962C8B-B14F-4D97-AF65-F5344CB8AC3E}">
        <p14:creationId xmlns:p14="http://schemas.microsoft.com/office/powerpoint/2010/main" val="35074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7</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Several people have been murdered for unfriending someone on Facebook.</a:t>
            </a:r>
            <a:endParaRPr lang="en-GB" dirty="0"/>
          </a:p>
        </p:txBody>
      </p:sp>
    </p:spTree>
    <p:extLst>
      <p:ext uri="{BB962C8B-B14F-4D97-AF65-F5344CB8AC3E}">
        <p14:creationId xmlns:p14="http://schemas.microsoft.com/office/powerpoint/2010/main" val="229219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8</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You can’t block Mark </a:t>
            </a:r>
            <a:r>
              <a:rPr lang="en-GB" dirty="0" err="1" smtClean="0"/>
              <a:t>Zuckerberg</a:t>
            </a:r>
            <a:r>
              <a:rPr lang="en-GB" dirty="0" smtClean="0"/>
              <a:t> on Facebook.</a:t>
            </a:r>
            <a:endParaRPr lang="en-GB" dirty="0"/>
          </a:p>
        </p:txBody>
      </p:sp>
    </p:spTree>
    <p:extLst>
      <p:ext uri="{BB962C8B-B14F-4D97-AF65-F5344CB8AC3E}">
        <p14:creationId xmlns:p14="http://schemas.microsoft.com/office/powerpoint/2010/main" val="229219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5E44-C5C3-4FDF-9799-39F01CFB3D83}" type="slidenum">
              <a:rPr lang="en-GB"/>
              <a:pPr/>
              <a:t>9</a:t>
            </a:fld>
            <a:endParaRPr lang="en-GB"/>
          </a:p>
        </p:txBody>
      </p:sp>
      <p:sp>
        <p:nvSpPr>
          <p:cNvPr id="68610" name="Rectangle 2"/>
          <p:cNvSpPr>
            <a:spLocks noGrp="1" noRot="1" noChangeAspect="1" noChangeArrowheads="1" noTextEdit="1"/>
          </p:cNvSpPr>
          <p:nvPr>
            <p:ph type="sldImg"/>
          </p:nvPr>
        </p:nvSpPr>
        <p:spPr>
          <a:xfrm>
            <a:off x="915988" y="742950"/>
            <a:ext cx="4953000" cy="3714750"/>
          </a:xfrm>
          <a:ln/>
        </p:spPr>
      </p:sp>
      <p:sp>
        <p:nvSpPr>
          <p:cNvPr id="68611" name="Rectangle 3"/>
          <p:cNvSpPr>
            <a:spLocks noGrp="1" noChangeArrowheads="1"/>
          </p:cNvSpPr>
          <p:nvPr>
            <p:ph type="body" idx="1"/>
          </p:nvPr>
        </p:nvSpPr>
        <p:spPr/>
        <p:txBody>
          <a:bodyPr/>
          <a:lstStyle/>
          <a:p>
            <a:r>
              <a:rPr lang="en-GB" dirty="0" smtClean="0"/>
              <a:t>There are more Facebook users from the U.S. than U.S. citizens that voted in the last election.</a:t>
            </a:r>
            <a:endParaRPr lang="en-GB" dirty="0"/>
          </a:p>
        </p:txBody>
      </p:sp>
    </p:spTree>
    <p:extLst>
      <p:ext uri="{BB962C8B-B14F-4D97-AF65-F5344CB8AC3E}">
        <p14:creationId xmlns:p14="http://schemas.microsoft.com/office/powerpoint/2010/main" val="229219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BE091E9-1686-4EE1-B69B-264C37A31363}" type="slidenum">
              <a:rPr lang="en-GB"/>
              <a:pPr/>
              <a:t>‹#›</a:t>
            </a:fld>
            <a:endParaRPr lang="en-GB"/>
          </a:p>
        </p:txBody>
      </p:sp>
    </p:spTree>
    <p:extLst>
      <p:ext uri="{BB962C8B-B14F-4D97-AF65-F5344CB8AC3E}">
        <p14:creationId xmlns:p14="http://schemas.microsoft.com/office/powerpoint/2010/main" val="325518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E00C272-4EF8-4071-909D-B054C9C5EB68}" type="slidenum">
              <a:rPr lang="en-GB"/>
              <a:pPr/>
              <a:t>‹#›</a:t>
            </a:fld>
            <a:endParaRPr lang="en-GB"/>
          </a:p>
        </p:txBody>
      </p:sp>
    </p:spTree>
    <p:extLst>
      <p:ext uri="{BB962C8B-B14F-4D97-AF65-F5344CB8AC3E}">
        <p14:creationId xmlns:p14="http://schemas.microsoft.com/office/powerpoint/2010/main" val="39797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09D572-BEB8-4265-A61D-768AED2CE740}" type="slidenum">
              <a:rPr lang="en-GB"/>
              <a:pPr/>
              <a:t>‹#›</a:t>
            </a:fld>
            <a:endParaRPr lang="en-GB"/>
          </a:p>
        </p:txBody>
      </p:sp>
    </p:spTree>
    <p:extLst>
      <p:ext uri="{BB962C8B-B14F-4D97-AF65-F5344CB8AC3E}">
        <p14:creationId xmlns:p14="http://schemas.microsoft.com/office/powerpoint/2010/main" val="25065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AB423E6-949C-4AFF-83EA-B05BE4025F0C}" type="slidenum">
              <a:rPr lang="en-GB"/>
              <a:pPr/>
              <a:t>‹#›</a:t>
            </a:fld>
            <a:endParaRPr lang="en-GB"/>
          </a:p>
        </p:txBody>
      </p:sp>
    </p:spTree>
    <p:extLst>
      <p:ext uri="{BB962C8B-B14F-4D97-AF65-F5344CB8AC3E}">
        <p14:creationId xmlns:p14="http://schemas.microsoft.com/office/powerpoint/2010/main" val="75131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970A25B-182C-442F-884B-E2686232BA16}" type="slidenum">
              <a:rPr lang="en-GB"/>
              <a:pPr/>
              <a:t>‹#›</a:t>
            </a:fld>
            <a:endParaRPr lang="en-GB"/>
          </a:p>
        </p:txBody>
      </p:sp>
    </p:spTree>
    <p:extLst>
      <p:ext uri="{BB962C8B-B14F-4D97-AF65-F5344CB8AC3E}">
        <p14:creationId xmlns:p14="http://schemas.microsoft.com/office/powerpoint/2010/main" val="18308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D9CC0E5-A48E-4872-888F-7A5BC5E7D18C}" type="slidenum">
              <a:rPr lang="en-GB"/>
              <a:pPr/>
              <a:t>‹#›</a:t>
            </a:fld>
            <a:endParaRPr lang="en-GB"/>
          </a:p>
        </p:txBody>
      </p:sp>
    </p:spTree>
    <p:extLst>
      <p:ext uri="{BB962C8B-B14F-4D97-AF65-F5344CB8AC3E}">
        <p14:creationId xmlns:p14="http://schemas.microsoft.com/office/powerpoint/2010/main" val="131131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DD04905-C251-4C86-B7ED-425D04FC45D7}" type="slidenum">
              <a:rPr lang="en-GB"/>
              <a:pPr/>
              <a:t>‹#›</a:t>
            </a:fld>
            <a:endParaRPr lang="en-GB"/>
          </a:p>
        </p:txBody>
      </p:sp>
    </p:spTree>
    <p:extLst>
      <p:ext uri="{BB962C8B-B14F-4D97-AF65-F5344CB8AC3E}">
        <p14:creationId xmlns:p14="http://schemas.microsoft.com/office/powerpoint/2010/main" val="40765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30B3C2A-D669-434A-B7B9-A45D20B8E40D}" type="slidenum">
              <a:rPr lang="en-GB"/>
              <a:pPr/>
              <a:t>‹#›</a:t>
            </a:fld>
            <a:endParaRPr lang="en-GB"/>
          </a:p>
        </p:txBody>
      </p:sp>
    </p:spTree>
    <p:extLst>
      <p:ext uri="{BB962C8B-B14F-4D97-AF65-F5344CB8AC3E}">
        <p14:creationId xmlns:p14="http://schemas.microsoft.com/office/powerpoint/2010/main" val="334865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A622CA5-E0BA-4B9B-A41E-3CABE9C20C5C}" type="slidenum">
              <a:rPr lang="en-GB"/>
              <a:pPr/>
              <a:t>‹#›</a:t>
            </a:fld>
            <a:endParaRPr lang="en-GB"/>
          </a:p>
        </p:txBody>
      </p:sp>
    </p:spTree>
    <p:extLst>
      <p:ext uri="{BB962C8B-B14F-4D97-AF65-F5344CB8AC3E}">
        <p14:creationId xmlns:p14="http://schemas.microsoft.com/office/powerpoint/2010/main" val="311466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CE206D3-DBE0-48E7-8C93-E55889B896DA}" type="slidenum">
              <a:rPr lang="en-GB"/>
              <a:pPr/>
              <a:t>‹#›</a:t>
            </a:fld>
            <a:endParaRPr lang="en-GB"/>
          </a:p>
        </p:txBody>
      </p:sp>
    </p:spTree>
    <p:extLst>
      <p:ext uri="{BB962C8B-B14F-4D97-AF65-F5344CB8AC3E}">
        <p14:creationId xmlns:p14="http://schemas.microsoft.com/office/powerpoint/2010/main" val="43943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B4D458-4B44-474D-AC54-E03E6BFB02E8}" type="slidenum">
              <a:rPr lang="en-GB"/>
              <a:pPr/>
              <a:t>‹#›</a:t>
            </a:fld>
            <a:endParaRPr lang="en-GB"/>
          </a:p>
        </p:txBody>
      </p:sp>
    </p:spTree>
    <p:extLst>
      <p:ext uri="{BB962C8B-B14F-4D97-AF65-F5344CB8AC3E}">
        <p14:creationId xmlns:p14="http://schemas.microsoft.com/office/powerpoint/2010/main" val="9863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3C473E-D542-436C-BD72-5F7B3775D28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68413"/>
            <a:ext cx="7772400" cy="2982912"/>
          </a:xfrm>
        </p:spPr>
        <p:txBody>
          <a:bodyPr/>
          <a:lstStyle/>
          <a:p>
            <a:r>
              <a:rPr lang="en-GB" sz="7200" b="1" dirty="0" smtClean="0">
                <a:solidFill>
                  <a:schemeClr val="bg1"/>
                </a:solidFill>
                <a:latin typeface="Verdana" pitchFamily="34" charset="0"/>
              </a:rPr>
              <a:t>Social Networking Safety</a:t>
            </a:r>
            <a:endParaRPr lang="en-GB" sz="7200" b="1" dirty="0">
              <a:solidFill>
                <a:schemeClr val="bg1"/>
              </a:solidFill>
              <a:latin typeface="Verdana" pitchFamily="34" charset="0"/>
            </a:endParaRPr>
          </a:p>
        </p:txBody>
      </p:sp>
      <p:sp>
        <p:nvSpPr>
          <p:cNvPr id="2052" name="Rectangle 4"/>
          <p:cNvSpPr>
            <a:spLocks noChangeArrowheads="1"/>
          </p:cNvSpPr>
          <p:nvPr/>
        </p:nvSpPr>
        <p:spPr bwMode="auto">
          <a:xfrm>
            <a:off x="684213" y="112553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400" b="1">
              <a:solidFill>
                <a:schemeClr val="bg1"/>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35104" y="1417410"/>
            <a:ext cx="9179104" cy="4023182"/>
            <a:chOff x="-35104" y="1417409"/>
            <a:chExt cx="9179104" cy="4023182"/>
          </a:xfrm>
        </p:grpSpPr>
        <p:grpSp>
          <p:nvGrpSpPr>
            <p:cNvPr id="4" name="Group 3"/>
            <p:cNvGrpSpPr/>
            <p:nvPr/>
          </p:nvGrpSpPr>
          <p:grpSpPr>
            <a:xfrm>
              <a:off x="-35104" y="1417409"/>
              <a:ext cx="9179104" cy="4023182"/>
              <a:chOff x="-35104" y="1417409"/>
              <a:chExt cx="9179104" cy="4023182"/>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104" y="1417409"/>
                <a:ext cx="9179104" cy="402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104" y="1718359"/>
                <a:ext cx="446584" cy="30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104" y="1417409"/>
              <a:ext cx="446584" cy="42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24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0" y="692150"/>
            <a:ext cx="9144000" cy="4741863"/>
          </a:xfrm>
        </p:spPr>
        <p:txBody>
          <a:bodyPr/>
          <a:lstStyle/>
          <a:p>
            <a:pPr algn="ctr">
              <a:buFontTx/>
              <a:buNone/>
            </a:pPr>
            <a:r>
              <a:rPr lang="en-GB" sz="4800" b="1" dirty="0">
                <a:solidFill>
                  <a:schemeClr val="bg1"/>
                </a:solidFill>
              </a:rPr>
              <a:t>	Did you know that at least one British university monitors Facebook to gain evidence about pranks and poor behaviour by their students?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0" y="476251"/>
            <a:ext cx="8675688" cy="4525963"/>
          </a:xfrm>
        </p:spPr>
        <p:txBody>
          <a:bodyPr/>
          <a:lstStyle/>
          <a:p>
            <a:pPr algn="ctr">
              <a:buFontTx/>
              <a:buNone/>
            </a:pPr>
            <a:r>
              <a:rPr lang="en-GB" sz="4800" b="1">
                <a:solidFill>
                  <a:schemeClr val="bg1"/>
                </a:solidFill>
              </a:rPr>
              <a:t>	</a:t>
            </a:r>
            <a:r>
              <a:rPr lang="en-GB" sz="4400" b="1">
                <a:solidFill>
                  <a:schemeClr val="bg1"/>
                </a:solidFill>
              </a:rPr>
              <a:t>Did you know that before many employers interview people, they often search social networking sites to find out what the candidate is really like?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260648"/>
            <a:ext cx="8640960" cy="4617186"/>
          </a:xfrm>
          <a:prstGeom prst="rect">
            <a:avLst/>
          </a:prstGeom>
        </p:spPr>
      </p:pic>
    </p:spTree>
    <p:extLst>
      <p:ext uri="{BB962C8B-B14F-4D97-AF65-F5344CB8AC3E}">
        <p14:creationId xmlns:p14="http://schemas.microsoft.com/office/powerpoint/2010/main" val="5675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1412876"/>
            <a:ext cx="8229600" cy="4525963"/>
          </a:xfrm>
        </p:spPr>
        <p:txBody>
          <a:bodyPr/>
          <a:lstStyle/>
          <a:p>
            <a:pPr algn="ctr">
              <a:buFontTx/>
              <a:buNone/>
            </a:pPr>
            <a:r>
              <a:rPr lang="en-GB" sz="3600" b="1">
                <a:solidFill>
                  <a:schemeClr val="bg1"/>
                </a:solidFill>
              </a:rPr>
              <a:t>	Are social networking sites just a bit of harmless fun and a good way to keep in contact with friends?  </a:t>
            </a:r>
          </a:p>
          <a:p>
            <a:pPr>
              <a:buFontTx/>
              <a:buNone/>
            </a:pPr>
            <a:r>
              <a:rPr lang="en-GB" sz="3600" b="1">
                <a:solidFill>
                  <a:schemeClr val="bg1"/>
                </a:solidFill>
              </a:rPr>
              <a:t>					or </a:t>
            </a:r>
          </a:p>
          <a:p>
            <a:pPr algn="ctr">
              <a:buFontTx/>
              <a:buNone/>
            </a:pPr>
            <a:r>
              <a:rPr lang="en-GB" sz="3600" b="1">
                <a:solidFill>
                  <a:schemeClr val="bg1"/>
                </a:solidFill>
              </a:rPr>
              <a:t>	Do you think that things you have posted might embarrass you in the future?</a:t>
            </a:r>
            <a:r>
              <a:rPr lang="en-GB">
                <a:solidFill>
                  <a:schemeClr val="bg1"/>
                </a:solidFill>
              </a:rPr>
              <a:t> </a:t>
            </a:r>
          </a:p>
          <a:p>
            <a:endParaRPr lang="en-GB">
              <a:solidFill>
                <a:schemeClr val="bg1"/>
              </a:solidFill>
            </a:endParaRPr>
          </a:p>
        </p:txBody>
      </p:sp>
      <p:sp>
        <p:nvSpPr>
          <p:cNvPr id="27651" name="Rectangle 3"/>
          <p:cNvSpPr>
            <a:spLocks noGrp="1" noChangeArrowheads="1"/>
          </p:cNvSpPr>
          <p:nvPr>
            <p:ph type="title"/>
          </p:nvPr>
        </p:nvSpPr>
        <p:spPr>
          <a:xfrm>
            <a:off x="395288" y="260350"/>
            <a:ext cx="8229600" cy="1143000"/>
          </a:xfrm>
        </p:spPr>
        <p:txBody>
          <a:bodyPr/>
          <a:lstStyle/>
          <a:p>
            <a:r>
              <a:rPr lang="en-GB" sz="5400" b="1">
                <a:solidFill>
                  <a:srgbClr val="FF6600"/>
                </a:solidFill>
              </a:rPr>
              <a:t>So what do you think?</a:t>
            </a:r>
            <a:r>
              <a:rPr lang="en-GB" sz="400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1412876"/>
            <a:ext cx="8229600" cy="4525963"/>
          </a:xfrm>
        </p:spPr>
        <p:txBody>
          <a:bodyPr/>
          <a:lstStyle/>
          <a:p>
            <a:pPr algn="ctr">
              <a:buFontTx/>
              <a:buNone/>
            </a:pPr>
            <a:r>
              <a:rPr lang="en-GB" sz="4800" b="1" dirty="0" smtClean="0">
                <a:solidFill>
                  <a:schemeClr val="bg1"/>
                </a:solidFill>
              </a:rPr>
              <a:t>Some key tips for keeping your information as secure as possible on Facebook are:</a:t>
            </a:r>
          </a:p>
          <a:p>
            <a:pPr algn="ctr">
              <a:buFontTx/>
              <a:buNone/>
            </a:pPr>
            <a:endParaRPr lang="en-GB" dirty="0">
              <a:solidFill>
                <a:schemeClr val="bg1"/>
              </a:solidFill>
            </a:endParaRPr>
          </a:p>
        </p:txBody>
      </p:sp>
      <p:sp>
        <p:nvSpPr>
          <p:cNvPr id="27651" name="Rectangle 3"/>
          <p:cNvSpPr>
            <a:spLocks noGrp="1" noChangeArrowheads="1"/>
          </p:cNvSpPr>
          <p:nvPr>
            <p:ph type="title"/>
          </p:nvPr>
        </p:nvSpPr>
        <p:spPr>
          <a:xfrm>
            <a:off x="395288" y="260350"/>
            <a:ext cx="8229600" cy="1143000"/>
          </a:xfrm>
        </p:spPr>
        <p:txBody>
          <a:bodyPr/>
          <a:lstStyle/>
          <a:p>
            <a:r>
              <a:rPr lang="en-GB" sz="5400" b="1" dirty="0" smtClean="0">
                <a:solidFill>
                  <a:srgbClr val="FF6600"/>
                </a:solidFill>
              </a:rPr>
              <a:t>Key Security Tips</a:t>
            </a:r>
            <a:endParaRPr lang="en-GB" sz="4000" dirty="0">
              <a:solidFill>
                <a:schemeClr val="bg1"/>
              </a:solidFill>
            </a:endParaRPr>
          </a:p>
        </p:txBody>
      </p:sp>
    </p:spTree>
    <p:extLst>
      <p:ext uri="{BB962C8B-B14F-4D97-AF65-F5344CB8AC3E}">
        <p14:creationId xmlns:p14="http://schemas.microsoft.com/office/powerpoint/2010/main" val="9993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505" y="188640"/>
            <a:ext cx="888390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56176" y="4221088"/>
            <a:ext cx="2016224" cy="2232248"/>
          </a:xfrm>
          <a:prstGeom prst="rect">
            <a:avLst/>
          </a:prstGeom>
        </p:spPr>
      </p:pic>
    </p:spTree>
    <p:extLst>
      <p:ext uri="{BB962C8B-B14F-4D97-AF65-F5344CB8AC3E}">
        <p14:creationId xmlns:p14="http://schemas.microsoft.com/office/powerpoint/2010/main" val="37316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548680"/>
            <a:ext cx="8780280" cy="5661248"/>
          </a:xfrm>
          <a:prstGeom prst="rect">
            <a:avLst/>
          </a:prstGeom>
        </p:spPr>
      </p:pic>
    </p:spTree>
    <p:extLst>
      <p:ext uri="{BB962C8B-B14F-4D97-AF65-F5344CB8AC3E}">
        <p14:creationId xmlns:p14="http://schemas.microsoft.com/office/powerpoint/2010/main" val="167416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0" y="692150"/>
            <a:ext cx="9144000" cy="4741863"/>
          </a:xfrm>
        </p:spPr>
        <p:txBody>
          <a:bodyPr/>
          <a:lstStyle/>
          <a:p>
            <a:pPr algn="ctr">
              <a:buFontTx/>
              <a:buNone/>
            </a:pPr>
            <a:r>
              <a:rPr lang="en-GB" sz="8000" b="1" dirty="0" smtClean="0">
                <a:solidFill>
                  <a:schemeClr val="bg1"/>
                </a:solidFill>
              </a:rPr>
              <a:t>Keep Safe Online &amp; Protect your Future!!</a:t>
            </a:r>
            <a:endParaRPr lang="en-GB" sz="8000" b="1" dirty="0">
              <a:solidFill>
                <a:schemeClr val="bg1"/>
              </a:solidFill>
            </a:endParaRPr>
          </a:p>
        </p:txBody>
      </p:sp>
    </p:spTree>
    <p:extLst>
      <p:ext uri="{BB962C8B-B14F-4D97-AF65-F5344CB8AC3E}">
        <p14:creationId xmlns:p14="http://schemas.microsoft.com/office/powerpoint/2010/main" val="32206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404814"/>
            <a:ext cx="9144000" cy="4670425"/>
          </a:xfrm>
        </p:spPr>
        <p:txBody>
          <a:bodyPr/>
          <a:lstStyle/>
          <a:p>
            <a:pPr marL="0" indent="0" algn="ctr">
              <a:buNone/>
            </a:pPr>
            <a:r>
              <a:rPr lang="en-GB" sz="5400" b="1" dirty="0">
                <a:solidFill>
                  <a:schemeClr val="bg1"/>
                </a:solidFill>
              </a:rPr>
              <a:t>Dangers of online social networking</a:t>
            </a:r>
          </a:p>
          <a:p>
            <a:pPr>
              <a:buFontTx/>
              <a:buNone/>
            </a:pPr>
            <a:endParaRPr lang="en-GB" sz="5400" b="1" dirty="0">
              <a:solidFill>
                <a:schemeClr val="bg1"/>
              </a:solidFill>
            </a:endParaRPr>
          </a:p>
          <a:p>
            <a:pPr marL="0" indent="0" algn="ctr">
              <a:buNone/>
            </a:pPr>
            <a:r>
              <a:rPr lang="en-GB" sz="5400" b="1" dirty="0" smtClean="0">
                <a:solidFill>
                  <a:schemeClr val="bg1"/>
                </a:solidFill>
              </a:rPr>
              <a:t>Facebook          Twitter </a:t>
            </a:r>
          </a:p>
          <a:p>
            <a:pPr marL="0" indent="0" algn="ctr">
              <a:buNone/>
            </a:pPr>
            <a:r>
              <a:rPr lang="en-GB" sz="5400" b="1" dirty="0" err="1" smtClean="0">
                <a:solidFill>
                  <a:schemeClr val="bg1"/>
                </a:solidFill>
              </a:rPr>
              <a:t>Instagram</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476251"/>
            <a:ext cx="8229600" cy="4525963"/>
          </a:xfrm>
        </p:spPr>
        <p:txBody>
          <a:bodyPr/>
          <a:lstStyle/>
          <a:p>
            <a:pPr>
              <a:lnSpc>
                <a:spcPct val="150000"/>
              </a:lnSpc>
            </a:pPr>
            <a:r>
              <a:rPr lang="en-GB" sz="5400" b="1" dirty="0">
                <a:solidFill>
                  <a:schemeClr val="bg1"/>
                </a:solidFill>
              </a:rPr>
              <a:t>Can </a:t>
            </a:r>
            <a:r>
              <a:rPr lang="en-GB" sz="5400" b="1" dirty="0" smtClean="0">
                <a:solidFill>
                  <a:schemeClr val="bg1"/>
                </a:solidFill>
              </a:rPr>
              <a:t>you </a:t>
            </a:r>
            <a:r>
              <a:rPr lang="en-GB" sz="5400" b="1" dirty="0">
                <a:solidFill>
                  <a:schemeClr val="bg1"/>
                </a:solidFill>
              </a:rPr>
              <a:t>change </a:t>
            </a:r>
            <a:r>
              <a:rPr lang="en-GB" sz="5400" b="1" dirty="0" smtClean="0">
                <a:solidFill>
                  <a:schemeClr val="bg1"/>
                </a:solidFill>
              </a:rPr>
              <a:t>your </a:t>
            </a:r>
            <a:r>
              <a:rPr lang="en-GB" sz="5400" b="1" dirty="0">
                <a:solidFill>
                  <a:schemeClr val="bg1"/>
                </a:solidFill>
              </a:rPr>
              <a:t>mind?</a:t>
            </a:r>
          </a:p>
          <a:p>
            <a:pPr>
              <a:lnSpc>
                <a:spcPct val="150000"/>
              </a:lnSpc>
            </a:pPr>
            <a:r>
              <a:rPr lang="en-GB" sz="5400" b="1" dirty="0">
                <a:solidFill>
                  <a:schemeClr val="bg1"/>
                </a:solidFill>
              </a:rPr>
              <a:t>Is it really private?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652588"/>
            <a:ext cx="9277351"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16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97001"/>
            <a:ext cx="9144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7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9" y="2019300"/>
            <a:ext cx="91154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7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466292"/>
            <a:ext cx="9211125" cy="39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9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908" y="1664805"/>
            <a:ext cx="917381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1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12" y="1592796"/>
            <a:ext cx="918972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9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Computer monitor design template</Template>
  <TotalTime>3355</TotalTime>
  <Words>628</Words>
  <Application>Microsoft Office PowerPoint</Application>
  <PresentationFormat>On-screen Show (4:3)</PresentationFormat>
  <Paragraphs>64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Social Networking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think? </vt:lpstr>
      <vt:lpstr>Key Security Tips</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smillar877</dc:creator>
  <cp:lastModifiedBy>S Millar</cp:lastModifiedBy>
  <cp:revision>79</cp:revision>
  <dcterms:created xsi:type="dcterms:W3CDTF">2008-10-22T11:58:10Z</dcterms:created>
  <dcterms:modified xsi:type="dcterms:W3CDTF">2015-06-04T11:22:21Z</dcterms:modified>
</cp:coreProperties>
</file>